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4138282" rtl="0" eaLnBrk="1" latinLnBrk="0" hangingPunct="1">
      <a:defRPr sz="8160" kern="1200">
        <a:solidFill>
          <a:schemeClr val="tx1"/>
        </a:solidFill>
        <a:latin typeface="+mn-lt"/>
        <a:ea typeface="+mn-ea"/>
        <a:cs typeface="+mn-cs"/>
      </a:defRPr>
    </a:lvl1pPr>
    <a:lvl2pPr marL="2069141" algn="l" defTabSz="4138282" rtl="0" eaLnBrk="1" latinLnBrk="0" hangingPunct="1">
      <a:defRPr sz="8160" kern="1200">
        <a:solidFill>
          <a:schemeClr val="tx1"/>
        </a:solidFill>
        <a:latin typeface="+mn-lt"/>
        <a:ea typeface="+mn-ea"/>
        <a:cs typeface="+mn-cs"/>
      </a:defRPr>
    </a:lvl2pPr>
    <a:lvl3pPr marL="4138282" algn="l" defTabSz="4138282" rtl="0" eaLnBrk="1" latinLnBrk="0" hangingPunct="1">
      <a:defRPr sz="8160" kern="1200">
        <a:solidFill>
          <a:schemeClr val="tx1"/>
        </a:solidFill>
        <a:latin typeface="+mn-lt"/>
        <a:ea typeface="+mn-ea"/>
        <a:cs typeface="+mn-cs"/>
      </a:defRPr>
    </a:lvl3pPr>
    <a:lvl4pPr marL="6207422" algn="l" defTabSz="4138282" rtl="0" eaLnBrk="1" latinLnBrk="0" hangingPunct="1">
      <a:defRPr sz="8160" kern="1200">
        <a:solidFill>
          <a:schemeClr val="tx1"/>
        </a:solidFill>
        <a:latin typeface="+mn-lt"/>
        <a:ea typeface="+mn-ea"/>
        <a:cs typeface="+mn-cs"/>
      </a:defRPr>
    </a:lvl4pPr>
    <a:lvl5pPr marL="8276563" algn="l" defTabSz="4138282" rtl="0" eaLnBrk="1" latinLnBrk="0" hangingPunct="1">
      <a:defRPr sz="8160" kern="1200">
        <a:solidFill>
          <a:schemeClr val="tx1"/>
        </a:solidFill>
        <a:latin typeface="+mn-lt"/>
        <a:ea typeface="+mn-ea"/>
        <a:cs typeface="+mn-cs"/>
      </a:defRPr>
    </a:lvl5pPr>
    <a:lvl6pPr marL="10345704" algn="l" defTabSz="4138282" rtl="0" eaLnBrk="1" latinLnBrk="0" hangingPunct="1">
      <a:defRPr sz="8160" kern="1200">
        <a:solidFill>
          <a:schemeClr val="tx1"/>
        </a:solidFill>
        <a:latin typeface="+mn-lt"/>
        <a:ea typeface="+mn-ea"/>
        <a:cs typeface="+mn-cs"/>
      </a:defRPr>
    </a:lvl6pPr>
    <a:lvl7pPr marL="12414845" algn="l" defTabSz="4138282" rtl="0" eaLnBrk="1" latinLnBrk="0" hangingPunct="1">
      <a:defRPr sz="8160" kern="1200">
        <a:solidFill>
          <a:schemeClr val="tx1"/>
        </a:solidFill>
        <a:latin typeface="+mn-lt"/>
        <a:ea typeface="+mn-ea"/>
        <a:cs typeface="+mn-cs"/>
      </a:defRPr>
    </a:lvl7pPr>
    <a:lvl8pPr marL="14483987" algn="l" defTabSz="4138282" rtl="0" eaLnBrk="1" latinLnBrk="0" hangingPunct="1">
      <a:defRPr sz="8160" kern="1200">
        <a:solidFill>
          <a:schemeClr val="tx1"/>
        </a:solidFill>
        <a:latin typeface="+mn-lt"/>
        <a:ea typeface="+mn-ea"/>
        <a:cs typeface="+mn-cs"/>
      </a:defRPr>
    </a:lvl8pPr>
    <a:lvl9pPr marL="16553128" algn="l" defTabSz="4138282" rtl="0" eaLnBrk="1" latinLnBrk="0" hangingPunct="1">
      <a:defRPr sz="81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138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291" autoAdjust="0"/>
    <p:restoredTop sz="96727" autoAdjust="0"/>
  </p:normalViewPr>
  <p:slideViewPr>
    <p:cSldViewPr>
      <p:cViewPr varScale="1">
        <p:scale>
          <a:sx n="25" d="100"/>
          <a:sy n="25" d="100"/>
        </p:scale>
        <p:origin x="1038" y="54"/>
      </p:cViewPr>
      <p:guideLst>
        <p:guide orient="horz" pos="10368"/>
        <p:guide pos="138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E6685A-AE25-49B9-B458-B0BDC1164A7E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1554DA-DDC5-43BF-9489-7E958AED9B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677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1554DA-DDC5-43BF-9489-7E958AED9B1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065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10226042"/>
            <a:ext cx="37307520" cy="70561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18653760"/>
            <a:ext cx="3072384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691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382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074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2765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3457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414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483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5531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4800F-7083-4ABB-8243-7891FFAAE4C8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231CB-BE0A-459B-8C1F-EADCA5BF86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417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4800F-7083-4ABB-8243-7891FFAAE4C8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231CB-BE0A-459B-8C1F-EADCA5BF86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31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120" y="1318265"/>
            <a:ext cx="9875520" cy="280873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4560" y="1318265"/>
            <a:ext cx="28895040" cy="280873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4800F-7083-4ABB-8243-7891FFAAE4C8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231CB-BE0A-459B-8C1F-EADCA5BF86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6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4800F-7083-4ABB-8243-7891FFAAE4C8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231CB-BE0A-459B-8C1F-EADCA5BF86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57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2" y="21153122"/>
            <a:ext cx="37307520" cy="6537960"/>
          </a:xfrm>
        </p:spPr>
        <p:txBody>
          <a:bodyPr anchor="t"/>
          <a:lstStyle>
            <a:lvl1pPr algn="l">
              <a:defRPr sz="1812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2" y="13952225"/>
            <a:ext cx="37307520" cy="7200898"/>
          </a:xfrm>
        </p:spPr>
        <p:txBody>
          <a:bodyPr anchor="b"/>
          <a:lstStyle>
            <a:lvl1pPr marL="0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1pPr>
            <a:lvl2pPr marL="2069141" indent="0">
              <a:buNone/>
              <a:defRPr sz="8160">
                <a:solidFill>
                  <a:schemeClr val="tx1">
                    <a:tint val="75000"/>
                  </a:schemeClr>
                </a:solidFill>
              </a:defRPr>
            </a:lvl2pPr>
            <a:lvl3pPr marL="4138282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3pPr>
            <a:lvl4pPr marL="6207422" indent="0">
              <a:buNone/>
              <a:defRPr sz="6360">
                <a:solidFill>
                  <a:schemeClr val="tx1">
                    <a:tint val="75000"/>
                  </a:schemeClr>
                </a:solidFill>
              </a:defRPr>
            </a:lvl4pPr>
            <a:lvl5pPr marL="8276563" indent="0">
              <a:buNone/>
              <a:defRPr sz="6360">
                <a:solidFill>
                  <a:schemeClr val="tx1">
                    <a:tint val="75000"/>
                  </a:schemeClr>
                </a:solidFill>
              </a:defRPr>
            </a:lvl5pPr>
            <a:lvl6pPr marL="10345704" indent="0">
              <a:buNone/>
              <a:defRPr sz="6360">
                <a:solidFill>
                  <a:schemeClr val="tx1">
                    <a:tint val="75000"/>
                  </a:schemeClr>
                </a:solidFill>
              </a:defRPr>
            </a:lvl6pPr>
            <a:lvl7pPr marL="12414845" indent="0">
              <a:buNone/>
              <a:defRPr sz="6360">
                <a:solidFill>
                  <a:schemeClr val="tx1">
                    <a:tint val="75000"/>
                  </a:schemeClr>
                </a:solidFill>
              </a:defRPr>
            </a:lvl7pPr>
            <a:lvl8pPr marL="14483987" indent="0">
              <a:buNone/>
              <a:defRPr sz="6360">
                <a:solidFill>
                  <a:schemeClr val="tx1">
                    <a:tint val="75000"/>
                  </a:schemeClr>
                </a:solidFill>
              </a:defRPr>
            </a:lvl8pPr>
            <a:lvl9pPr marL="16553128" indent="0">
              <a:buNone/>
              <a:defRPr sz="6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4800F-7083-4ABB-8243-7891FFAAE4C8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231CB-BE0A-459B-8C1F-EADCA5BF86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475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4560" y="7680963"/>
            <a:ext cx="19385280" cy="21724622"/>
          </a:xfrm>
        </p:spPr>
        <p:txBody>
          <a:bodyPr/>
          <a:lstStyle>
            <a:lvl1pPr>
              <a:defRPr sz="12720"/>
            </a:lvl1pPr>
            <a:lvl2pPr>
              <a:defRPr sz="10920"/>
            </a:lvl2pPr>
            <a:lvl3pPr>
              <a:defRPr sz="9000"/>
            </a:lvl3pPr>
            <a:lvl4pPr>
              <a:defRPr sz="8160"/>
            </a:lvl4pPr>
            <a:lvl5pPr>
              <a:defRPr sz="8160"/>
            </a:lvl5pPr>
            <a:lvl6pPr>
              <a:defRPr sz="8160"/>
            </a:lvl6pPr>
            <a:lvl7pPr>
              <a:defRPr sz="8160"/>
            </a:lvl7pPr>
            <a:lvl8pPr>
              <a:defRPr sz="8160"/>
            </a:lvl8pPr>
            <a:lvl9pPr>
              <a:defRPr sz="81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1360" y="7680963"/>
            <a:ext cx="19385280" cy="21724622"/>
          </a:xfrm>
        </p:spPr>
        <p:txBody>
          <a:bodyPr/>
          <a:lstStyle>
            <a:lvl1pPr>
              <a:defRPr sz="12720"/>
            </a:lvl1pPr>
            <a:lvl2pPr>
              <a:defRPr sz="10920"/>
            </a:lvl2pPr>
            <a:lvl3pPr>
              <a:defRPr sz="9000"/>
            </a:lvl3pPr>
            <a:lvl4pPr>
              <a:defRPr sz="8160"/>
            </a:lvl4pPr>
            <a:lvl5pPr>
              <a:defRPr sz="8160"/>
            </a:lvl5pPr>
            <a:lvl6pPr>
              <a:defRPr sz="8160"/>
            </a:lvl6pPr>
            <a:lvl7pPr>
              <a:defRPr sz="8160"/>
            </a:lvl7pPr>
            <a:lvl8pPr>
              <a:defRPr sz="8160"/>
            </a:lvl8pPr>
            <a:lvl9pPr>
              <a:defRPr sz="81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4800F-7083-4ABB-8243-7891FFAAE4C8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231CB-BE0A-459B-8C1F-EADCA5BF86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251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1" y="7368542"/>
            <a:ext cx="19392902" cy="3070858"/>
          </a:xfrm>
        </p:spPr>
        <p:txBody>
          <a:bodyPr anchor="b"/>
          <a:lstStyle>
            <a:lvl1pPr marL="0" indent="0">
              <a:buNone/>
              <a:defRPr sz="10920" b="1"/>
            </a:lvl1pPr>
            <a:lvl2pPr marL="2069141" indent="0">
              <a:buNone/>
              <a:defRPr sz="9000" b="1"/>
            </a:lvl2pPr>
            <a:lvl3pPr marL="4138282" indent="0">
              <a:buNone/>
              <a:defRPr sz="8160" b="1"/>
            </a:lvl3pPr>
            <a:lvl4pPr marL="6207422" indent="0">
              <a:buNone/>
              <a:defRPr sz="7200" b="1"/>
            </a:lvl4pPr>
            <a:lvl5pPr marL="8276563" indent="0">
              <a:buNone/>
              <a:defRPr sz="7200" b="1"/>
            </a:lvl5pPr>
            <a:lvl6pPr marL="10345704" indent="0">
              <a:buNone/>
              <a:defRPr sz="7200" b="1"/>
            </a:lvl6pPr>
            <a:lvl7pPr marL="12414845" indent="0">
              <a:buNone/>
              <a:defRPr sz="7200" b="1"/>
            </a:lvl7pPr>
            <a:lvl8pPr marL="14483987" indent="0">
              <a:buNone/>
              <a:defRPr sz="7200" b="1"/>
            </a:lvl8pPr>
            <a:lvl9pPr marL="16553128" indent="0">
              <a:buNone/>
              <a:defRPr sz="7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1" y="10439400"/>
            <a:ext cx="19392902" cy="18966182"/>
          </a:xfrm>
        </p:spPr>
        <p:txBody>
          <a:bodyPr/>
          <a:lstStyle>
            <a:lvl1pPr>
              <a:defRPr sz="10920"/>
            </a:lvl1pPr>
            <a:lvl2pPr>
              <a:defRPr sz="9000"/>
            </a:lvl2pPr>
            <a:lvl3pPr>
              <a:defRPr sz="816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2" y="7368542"/>
            <a:ext cx="19400520" cy="3070858"/>
          </a:xfrm>
        </p:spPr>
        <p:txBody>
          <a:bodyPr anchor="b"/>
          <a:lstStyle>
            <a:lvl1pPr marL="0" indent="0">
              <a:buNone/>
              <a:defRPr sz="10920" b="1"/>
            </a:lvl1pPr>
            <a:lvl2pPr marL="2069141" indent="0">
              <a:buNone/>
              <a:defRPr sz="9000" b="1"/>
            </a:lvl2pPr>
            <a:lvl3pPr marL="4138282" indent="0">
              <a:buNone/>
              <a:defRPr sz="8160" b="1"/>
            </a:lvl3pPr>
            <a:lvl4pPr marL="6207422" indent="0">
              <a:buNone/>
              <a:defRPr sz="7200" b="1"/>
            </a:lvl4pPr>
            <a:lvl5pPr marL="8276563" indent="0">
              <a:buNone/>
              <a:defRPr sz="7200" b="1"/>
            </a:lvl5pPr>
            <a:lvl6pPr marL="10345704" indent="0">
              <a:buNone/>
              <a:defRPr sz="7200" b="1"/>
            </a:lvl6pPr>
            <a:lvl7pPr marL="12414845" indent="0">
              <a:buNone/>
              <a:defRPr sz="7200" b="1"/>
            </a:lvl7pPr>
            <a:lvl8pPr marL="14483987" indent="0">
              <a:buNone/>
              <a:defRPr sz="7200" b="1"/>
            </a:lvl8pPr>
            <a:lvl9pPr marL="16553128" indent="0">
              <a:buNone/>
              <a:defRPr sz="7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2" y="10439400"/>
            <a:ext cx="19400520" cy="18966182"/>
          </a:xfrm>
        </p:spPr>
        <p:txBody>
          <a:bodyPr/>
          <a:lstStyle>
            <a:lvl1pPr>
              <a:defRPr sz="10920"/>
            </a:lvl1pPr>
            <a:lvl2pPr>
              <a:defRPr sz="9000"/>
            </a:lvl2pPr>
            <a:lvl3pPr>
              <a:defRPr sz="816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4800F-7083-4ABB-8243-7891FFAAE4C8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231CB-BE0A-459B-8C1F-EADCA5BF86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69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4800F-7083-4ABB-8243-7891FFAAE4C8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231CB-BE0A-459B-8C1F-EADCA5BF86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78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4800F-7083-4ABB-8243-7891FFAAE4C8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231CB-BE0A-459B-8C1F-EADCA5BF86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841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4" y="1310640"/>
            <a:ext cx="14439902" cy="5577840"/>
          </a:xfrm>
        </p:spPr>
        <p:txBody>
          <a:bodyPr anchor="b"/>
          <a:lstStyle>
            <a:lvl1pPr algn="l">
              <a:defRPr sz="9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0" y="1310643"/>
            <a:ext cx="24536400" cy="28094942"/>
          </a:xfrm>
        </p:spPr>
        <p:txBody>
          <a:bodyPr/>
          <a:lstStyle>
            <a:lvl1pPr>
              <a:defRPr sz="14520"/>
            </a:lvl1pPr>
            <a:lvl2pPr>
              <a:defRPr sz="12720"/>
            </a:lvl2pPr>
            <a:lvl3pPr>
              <a:defRPr sz="1092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4" y="6888483"/>
            <a:ext cx="14439902" cy="22517102"/>
          </a:xfrm>
        </p:spPr>
        <p:txBody>
          <a:bodyPr/>
          <a:lstStyle>
            <a:lvl1pPr marL="0" indent="0">
              <a:buNone/>
              <a:defRPr sz="6360"/>
            </a:lvl1pPr>
            <a:lvl2pPr marL="2069141" indent="0">
              <a:buNone/>
              <a:defRPr sz="5400"/>
            </a:lvl2pPr>
            <a:lvl3pPr marL="4138282" indent="0">
              <a:buNone/>
              <a:defRPr sz="4560"/>
            </a:lvl3pPr>
            <a:lvl4pPr marL="6207422" indent="0">
              <a:buNone/>
              <a:defRPr sz="4080"/>
            </a:lvl4pPr>
            <a:lvl5pPr marL="8276563" indent="0">
              <a:buNone/>
              <a:defRPr sz="4080"/>
            </a:lvl5pPr>
            <a:lvl6pPr marL="10345704" indent="0">
              <a:buNone/>
              <a:defRPr sz="4080"/>
            </a:lvl6pPr>
            <a:lvl7pPr marL="12414845" indent="0">
              <a:buNone/>
              <a:defRPr sz="4080"/>
            </a:lvl7pPr>
            <a:lvl8pPr marL="14483987" indent="0">
              <a:buNone/>
              <a:defRPr sz="4080"/>
            </a:lvl8pPr>
            <a:lvl9pPr marL="16553128" indent="0">
              <a:buNone/>
              <a:defRPr sz="408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4800F-7083-4ABB-8243-7891FFAAE4C8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231CB-BE0A-459B-8C1F-EADCA5BF86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005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2" y="23042880"/>
            <a:ext cx="26334720" cy="2720342"/>
          </a:xfrm>
        </p:spPr>
        <p:txBody>
          <a:bodyPr anchor="b"/>
          <a:lstStyle>
            <a:lvl1pPr algn="l">
              <a:defRPr sz="9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2" y="2941320"/>
            <a:ext cx="26334720" cy="19751040"/>
          </a:xfrm>
        </p:spPr>
        <p:txBody>
          <a:bodyPr/>
          <a:lstStyle>
            <a:lvl1pPr marL="0" indent="0">
              <a:buNone/>
              <a:defRPr sz="14520"/>
            </a:lvl1pPr>
            <a:lvl2pPr marL="2069141" indent="0">
              <a:buNone/>
              <a:defRPr sz="12720"/>
            </a:lvl2pPr>
            <a:lvl3pPr marL="4138282" indent="0">
              <a:buNone/>
              <a:defRPr sz="10920"/>
            </a:lvl3pPr>
            <a:lvl4pPr marL="6207422" indent="0">
              <a:buNone/>
              <a:defRPr sz="9000"/>
            </a:lvl4pPr>
            <a:lvl5pPr marL="8276563" indent="0">
              <a:buNone/>
              <a:defRPr sz="9000"/>
            </a:lvl5pPr>
            <a:lvl6pPr marL="10345704" indent="0">
              <a:buNone/>
              <a:defRPr sz="9000"/>
            </a:lvl6pPr>
            <a:lvl7pPr marL="12414845" indent="0">
              <a:buNone/>
              <a:defRPr sz="9000"/>
            </a:lvl7pPr>
            <a:lvl8pPr marL="14483987" indent="0">
              <a:buNone/>
              <a:defRPr sz="9000"/>
            </a:lvl8pPr>
            <a:lvl9pPr marL="16553128" indent="0">
              <a:buNone/>
              <a:defRPr sz="9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2" y="25763222"/>
            <a:ext cx="26334720" cy="3863338"/>
          </a:xfrm>
        </p:spPr>
        <p:txBody>
          <a:bodyPr/>
          <a:lstStyle>
            <a:lvl1pPr marL="0" indent="0">
              <a:buNone/>
              <a:defRPr sz="6360"/>
            </a:lvl1pPr>
            <a:lvl2pPr marL="2069141" indent="0">
              <a:buNone/>
              <a:defRPr sz="5400"/>
            </a:lvl2pPr>
            <a:lvl3pPr marL="4138282" indent="0">
              <a:buNone/>
              <a:defRPr sz="4560"/>
            </a:lvl3pPr>
            <a:lvl4pPr marL="6207422" indent="0">
              <a:buNone/>
              <a:defRPr sz="4080"/>
            </a:lvl4pPr>
            <a:lvl5pPr marL="8276563" indent="0">
              <a:buNone/>
              <a:defRPr sz="4080"/>
            </a:lvl5pPr>
            <a:lvl6pPr marL="10345704" indent="0">
              <a:buNone/>
              <a:defRPr sz="4080"/>
            </a:lvl6pPr>
            <a:lvl7pPr marL="12414845" indent="0">
              <a:buNone/>
              <a:defRPr sz="4080"/>
            </a:lvl7pPr>
            <a:lvl8pPr marL="14483987" indent="0">
              <a:buNone/>
              <a:defRPr sz="4080"/>
            </a:lvl8pPr>
            <a:lvl9pPr marL="16553128" indent="0">
              <a:buNone/>
              <a:defRPr sz="408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4800F-7083-4ABB-8243-7891FFAAE4C8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231CB-BE0A-459B-8C1F-EADCA5BF86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027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  <a:prstGeom prst="rect">
            <a:avLst/>
          </a:prstGeom>
        </p:spPr>
        <p:txBody>
          <a:bodyPr vert="horz" lIns="344857" tIns="172428" rIns="344857" bIns="172428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680963"/>
            <a:ext cx="39502080" cy="21724622"/>
          </a:xfrm>
          <a:prstGeom prst="rect">
            <a:avLst/>
          </a:prstGeom>
        </p:spPr>
        <p:txBody>
          <a:bodyPr vert="horz" lIns="344857" tIns="172428" rIns="344857" bIns="17242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 vert="horz" lIns="344857" tIns="172428" rIns="344857" bIns="172428" rtlCol="0" anchor="ctr"/>
          <a:lstStyle>
            <a:lvl1pPr algn="l">
              <a:defRPr sz="5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4800F-7083-4ABB-8243-7891FFAAE4C8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 vert="horz" lIns="344857" tIns="172428" rIns="344857" bIns="172428" rtlCol="0" anchor="ctr"/>
          <a:lstStyle>
            <a:lvl1pPr algn="ctr">
              <a:defRPr sz="5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5360" y="30510482"/>
            <a:ext cx="10241280" cy="1752600"/>
          </a:xfrm>
          <a:prstGeom prst="rect">
            <a:avLst/>
          </a:prstGeom>
        </p:spPr>
        <p:txBody>
          <a:bodyPr vert="horz" lIns="344857" tIns="172428" rIns="344857" bIns="172428" rtlCol="0" anchor="ctr"/>
          <a:lstStyle>
            <a:lvl1pPr algn="r">
              <a:defRPr sz="5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231CB-BE0A-459B-8C1F-EADCA5BF86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958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38282" rtl="0" eaLnBrk="1" latinLnBrk="0" hangingPunct="1">
        <a:spcBef>
          <a:spcPct val="0"/>
        </a:spcBef>
        <a:buNone/>
        <a:defRPr sz="199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51856" indent="-1551856" algn="l" defTabSz="4138282" rtl="0" eaLnBrk="1" latinLnBrk="0" hangingPunct="1">
        <a:spcBef>
          <a:spcPct val="20000"/>
        </a:spcBef>
        <a:buFont typeface="Arial" panose="020B0604020202020204" pitchFamily="34" charset="0"/>
        <a:buChar char="•"/>
        <a:defRPr sz="14520" kern="1200">
          <a:solidFill>
            <a:schemeClr val="tx1"/>
          </a:solidFill>
          <a:latin typeface="+mn-lt"/>
          <a:ea typeface="+mn-ea"/>
          <a:cs typeface="+mn-cs"/>
        </a:defRPr>
      </a:lvl1pPr>
      <a:lvl2pPr marL="3362354" indent="-1293214" algn="l" defTabSz="4138282" rtl="0" eaLnBrk="1" latinLnBrk="0" hangingPunct="1">
        <a:spcBef>
          <a:spcPct val="20000"/>
        </a:spcBef>
        <a:buFont typeface="Arial" panose="020B0604020202020204" pitchFamily="34" charset="0"/>
        <a:buChar char="–"/>
        <a:defRPr sz="12720" kern="1200">
          <a:solidFill>
            <a:schemeClr val="tx1"/>
          </a:solidFill>
          <a:latin typeface="+mn-lt"/>
          <a:ea typeface="+mn-ea"/>
          <a:cs typeface="+mn-cs"/>
        </a:defRPr>
      </a:lvl2pPr>
      <a:lvl3pPr marL="5172852" indent="-1034570" algn="l" defTabSz="4138282" rtl="0" eaLnBrk="1" latinLnBrk="0" hangingPunct="1">
        <a:spcBef>
          <a:spcPct val="20000"/>
        </a:spcBef>
        <a:buFont typeface="Arial" panose="020B0604020202020204" pitchFamily="34" charset="0"/>
        <a:buChar char="•"/>
        <a:defRPr sz="10920" kern="1200">
          <a:solidFill>
            <a:schemeClr val="tx1"/>
          </a:solidFill>
          <a:latin typeface="+mn-lt"/>
          <a:ea typeface="+mn-ea"/>
          <a:cs typeface="+mn-cs"/>
        </a:defRPr>
      </a:lvl3pPr>
      <a:lvl4pPr marL="7241993" indent="-1034570" algn="l" defTabSz="4138282" rtl="0" eaLnBrk="1" latinLnBrk="0" hangingPunct="1">
        <a:spcBef>
          <a:spcPct val="20000"/>
        </a:spcBef>
        <a:buFont typeface="Arial" panose="020B0604020202020204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4pPr>
      <a:lvl5pPr marL="9311134" indent="-1034570" algn="l" defTabSz="4138282" rtl="0" eaLnBrk="1" latinLnBrk="0" hangingPunct="1">
        <a:spcBef>
          <a:spcPct val="20000"/>
        </a:spcBef>
        <a:buFont typeface="Arial" panose="020B0604020202020204" pitchFamily="34" charset="0"/>
        <a:buChar char="»"/>
        <a:defRPr sz="9000" kern="1200">
          <a:solidFill>
            <a:schemeClr val="tx1"/>
          </a:solidFill>
          <a:latin typeface="+mn-lt"/>
          <a:ea typeface="+mn-ea"/>
          <a:cs typeface="+mn-cs"/>
        </a:defRPr>
      </a:lvl5pPr>
      <a:lvl6pPr marL="11380274" indent="-1034570" algn="l" defTabSz="4138282" rtl="0" eaLnBrk="1" latinLnBrk="0" hangingPunct="1">
        <a:spcBef>
          <a:spcPct val="20000"/>
        </a:spcBef>
        <a:buFont typeface="Arial" panose="020B0604020202020204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6pPr>
      <a:lvl7pPr marL="13449416" indent="-1034570" algn="l" defTabSz="4138282" rtl="0" eaLnBrk="1" latinLnBrk="0" hangingPunct="1">
        <a:spcBef>
          <a:spcPct val="20000"/>
        </a:spcBef>
        <a:buFont typeface="Arial" panose="020B0604020202020204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7pPr>
      <a:lvl8pPr marL="15518557" indent="-1034570" algn="l" defTabSz="4138282" rtl="0" eaLnBrk="1" latinLnBrk="0" hangingPunct="1">
        <a:spcBef>
          <a:spcPct val="20000"/>
        </a:spcBef>
        <a:buFont typeface="Arial" panose="020B0604020202020204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8pPr>
      <a:lvl9pPr marL="17587698" indent="-1034570" algn="l" defTabSz="4138282" rtl="0" eaLnBrk="1" latinLnBrk="0" hangingPunct="1">
        <a:spcBef>
          <a:spcPct val="20000"/>
        </a:spcBef>
        <a:buFont typeface="Arial" panose="020B0604020202020204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38282" rtl="0" eaLnBrk="1" latinLnBrk="0" hangingPunct="1">
        <a:defRPr sz="8160" kern="1200">
          <a:solidFill>
            <a:schemeClr val="tx1"/>
          </a:solidFill>
          <a:latin typeface="+mn-lt"/>
          <a:ea typeface="+mn-ea"/>
          <a:cs typeface="+mn-cs"/>
        </a:defRPr>
      </a:lvl1pPr>
      <a:lvl2pPr marL="2069141" algn="l" defTabSz="4138282" rtl="0" eaLnBrk="1" latinLnBrk="0" hangingPunct="1">
        <a:defRPr sz="8160" kern="1200">
          <a:solidFill>
            <a:schemeClr val="tx1"/>
          </a:solidFill>
          <a:latin typeface="+mn-lt"/>
          <a:ea typeface="+mn-ea"/>
          <a:cs typeface="+mn-cs"/>
        </a:defRPr>
      </a:lvl2pPr>
      <a:lvl3pPr marL="4138282" algn="l" defTabSz="4138282" rtl="0" eaLnBrk="1" latinLnBrk="0" hangingPunct="1">
        <a:defRPr sz="8160" kern="1200">
          <a:solidFill>
            <a:schemeClr val="tx1"/>
          </a:solidFill>
          <a:latin typeface="+mn-lt"/>
          <a:ea typeface="+mn-ea"/>
          <a:cs typeface="+mn-cs"/>
        </a:defRPr>
      </a:lvl3pPr>
      <a:lvl4pPr marL="6207422" algn="l" defTabSz="4138282" rtl="0" eaLnBrk="1" latinLnBrk="0" hangingPunct="1">
        <a:defRPr sz="8160" kern="1200">
          <a:solidFill>
            <a:schemeClr val="tx1"/>
          </a:solidFill>
          <a:latin typeface="+mn-lt"/>
          <a:ea typeface="+mn-ea"/>
          <a:cs typeface="+mn-cs"/>
        </a:defRPr>
      </a:lvl4pPr>
      <a:lvl5pPr marL="8276563" algn="l" defTabSz="4138282" rtl="0" eaLnBrk="1" latinLnBrk="0" hangingPunct="1">
        <a:defRPr sz="8160" kern="1200">
          <a:solidFill>
            <a:schemeClr val="tx1"/>
          </a:solidFill>
          <a:latin typeface="+mn-lt"/>
          <a:ea typeface="+mn-ea"/>
          <a:cs typeface="+mn-cs"/>
        </a:defRPr>
      </a:lvl5pPr>
      <a:lvl6pPr marL="10345704" algn="l" defTabSz="4138282" rtl="0" eaLnBrk="1" latinLnBrk="0" hangingPunct="1">
        <a:defRPr sz="8160" kern="1200">
          <a:solidFill>
            <a:schemeClr val="tx1"/>
          </a:solidFill>
          <a:latin typeface="+mn-lt"/>
          <a:ea typeface="+mn-ea"/>
          <a:cs typeface="+mn-cs"/>
        </a:defRPr>
      </a:lvl6pPr>
      <a:lvl7pPr marL="12414845" algn="l" defTabSz="4138282" rtl="0" eaLnBrk="1" latinLnBrk="0" hangingPunct="1">
        <a:defRPr sz="8160" kern="1200">
          <a:solidFill>
            <a:schemeClr val="tx1"/>
          </a:solidFill>
          <a:latin typeface="+mn-lt"/>
          <a:ea typeface="+mn-ea"/>
          <a:cs typeface="+mn-cs"/>
        </a:defRPr>
      </a:lvl7pPr>
      <a:lvl8pPr marL="14483987" algn="l" defTabSz="4138282" rtl="0" eaLnBrk="1" latinLnBrk="0" hangingPunct="1">
        <a:defRPr sz="8160" kern="1200">
          <a:solidFill>
            <a:schemeClr val="tx1"/>
          </a:solidFill>
          <a:latin typeface="+mn-lt"/>
          <a:ea typeface="+mn-ea"/>
          <a:cs typeface="+mn-cs"/>
        </a:defRPr>
      </a:lvl8pPr>
      <a:lvl9pPr marL="16553128" algn="l" defTabSz="4138282" rtl="0" eaLnBrk="1" latinLnBrk="0" hangingPunct="1">
        <a:defRPr sz="8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jpeg"/><Relationship Id="rId26" Type="http://schemas.openxmlformats.org/officeDocument/2006/relationships/image" Target="../media/image24.jpeg"/><Relationship Id="rId3" Type="http://schemas.openxmlformats.org/officeDocument/2006/relationships/image" Target="../media/image1.png"/><Relationship Id="rId21" Type="http://schemas.openxmlformats.org/officeDocument/2006/relationships/image" Target="../media/image19.jpe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jpeg"/><Relationship Id="rId25" Type="http://schemas.openxmlformats.org/officeDocument/2006/relationships/image" Target="../media/image23.jpe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jpeg"/><Relationship Id="rId20" Type="http://schemas.openxmlformats.org/officeDocument/2006/relationships/image" Target="../media/image18.jpeg"/><Relationship Id="rId29" Type="http://schemas.openxmlformats.org/officeDocument/2006/relationships/image" Target="../media/image2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24" Type="http://schemas.openxmlformats.org/officeDocument/2006/relationships/image" Target="../media/image22.jpeg"/><Relationship Id="rId32" Type="http://schemas.openxmlformats.org/officeDocument/2006/relationships/image" Target="../media/image30.png"/><Relationship Id="rId5" Type="http://schemas.openxmlformats.org/officeDocument/2006/relationships/image" Target="../media/image3.png"/><Relationship Id="rId15" Type="http://schemas.openxmlformats.org/officeDocument/2006/relationships/image" Target="../media/image13.jpeg"/><Relationship Id="rId23" Type="http://schemas.openxmlformats.org/officeDocument/2006/relationships/image" Target="../media/image21.jpeg"/><Relationship Id="rId28" Type="http://schemas.openxmlformats.org/officeDocument/2006/relationships/image" Target="../media/image26.jpeg"/><Relationship Id="rId10" Type="http://schemas.openxmlformats.org/officeDocument/2006/relationships/image" Target="../media/image8.png"/><Relationship Id="rId19" Type="http://schemas.openxmlformats.org/officeDocument/2006/relationships/image" Target="../media/image17.jpeg"/><Relationship Id="rId31" Type="http://schemas.openxmlformats.org/officeDocument/2006/relationships/image" Target="../media/image29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jpeg"/><Relationship Id="rId27" Type="http://schemas.openxmlformats.org/officeDocument/2006/relationships/image" Target="../media/image25.jpeg"/><Relationship Id="rId30" Type="http://schemas.openxmlformats.org/officeDocument/2006/relationships/image" Target="../media/image2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6" name="Table 95">
            <a:extLst>
              <a:ext uri="{FF2B5EF4-FFF2-40B4-BE49-F238E27FC236}">
                <a16:creationId xmlns:a16="http://schemas.microsoft.com/office/drawing/2014/main" id="{322DB080-1E0D-5A30-90D9-699C63E1F2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6715586"/>
              </p:ext>
            </p:extLst>
          </p:nvPr>
        </p:nvGraphicFramePr>
        <p:xfrm>
          <a:off x="419339" y="11452848"/>
          <a:ext cx="20052918" cy="180792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42153">
                  <a:extLst>
                    <a:ext uri="{9D8B030D-6E8A-4147-A177-3AD203B41FA5}">
                      <a16:colId xmlns:a16="http://schemas.microsoft.com/office/drawing/2014/main" val="1378496650"/>
                    </a:ext>
                  </a:extLst>
                </a:gridCol>
                <a:gridCol w="3342153">
                  <a:extLst>
                    <a:ext uri="{9D8B030D-6E8A-4147-A177-3AD203B41FA5}">
                      <a16:colId xmlns:a16="http://schemas.microsoft.com/office/drawing/2014/main" val="4071321344"/>
                    </a:ext>
                  </a:extLst>
                </a:gridCol>
                <a:gridCol w="3342153">
                  <a:extLst>
                    <a:ext uri="{9D8B030D-6E8A-4147-A177-3AD203B41FA5}">
                      <a16:colId xmlns:a16="http://schemas.microsoft.com/office/drawing/2014/main" val="3824615788"/>
                    </a:ext>
                  </a:extLst>
                </a:gridCol>
                <a:gridCol w="3342153">
                  <a:extLst>
                    <a:ext uri="{9D8B030D-6E8A-4147-A177-3AD203B41FA5}">
                      <a16:colId xmlns:a16="http://schemas.microsoft.com/office/drawing/2014/main" val="3803769897"/>
                    </a:ext>
                  </a:extLst>
                </a:gridCol>
                <a:gridCol w="3342153">
                  <a:extLst>
                    <a:ext uri="{9D8B030D-6E8A-4147-A177-3AD203B41FA5}">
                      <a16:colId xmlns:a16="http://schemas.microsoft.com/office/drawing/2014/main" val="286999011"/>
                    </a:ext>
                  </a:extLst>
                </a:gridCol>
                <a:gridCol w="3342153">
                  <a:extLst>
                    <a:ext uri="{9D8B030D-6E8A-4147-A177-3AD203B41FA5}">
                      <a16:colId xmlns:a16="http://schemas.microsoft.com/office/drawing/2014/main" val="1651064154"/>
                    </a:ext>
                  </a:extLst>
                </a:gridCol>
              </a:tblGrid>
              <a:tr h="2008802">
                <a:tc>
                  <a:txBody>
                    <a:bodyPr/>
                    <a:lstStyle/>
                    <a:p>
                      <a:pPr algn="ctr"/>
                      <a:r>
                        <a:rPr lang="en-US" sz="4800" dirty="0"/>
                        <a:t>Pattern 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/>
                        <a:t>Factor A</a:t>
                      </a:r>
                    </a:p>
                    <a:p>
                      <a:pPr algn="ctr"/>
                      <a:r>
                        <a:rPr lang="en-US" sz="4800" i="1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L/R Diff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/>
                        <a:t>Factor B</a:t>
                      </a:r>
                    </a:p>
                    <a:p>
                      <a:pPr marL="0" marR="0" lvl="0" indent="0" algn="ctr" defTabSz="41382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800" i="1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Color Diff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/>
                        <a:t>Interaction</a:t>
                      </a:r>
                    </a:p>
                    <a:p>
                      <a:pPr marL="0" marR="0" lvl="0" indent="0" algn="ctr" defTabSz="41382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800" i="1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Slope Diff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1382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800" dirty="0"/>
                        <a:t>Line Graph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/>
                        <a:t>Bar Graph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918846"/>
                  </a:ext>
                </a:extLst>
              </a:tr>
              <a:tr h="2008802">
                <a:tc>
                  <a:txBody>
                    <a:bodyPr/>
                    <a:lstStyle/>
                    <a:p>
                      <a:pPr algn="ctr"/>
                      <a:endParaRPr lang="en-US" sz="4800" b="1" dirty="0"/>
                    </a:p>
                    <a:p>
                      <a:pPr algn="ctr"/>
                      <a:r>
                        <a:rPr lang="en-US" sz="4800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800" b="1" dirty="0"/>
                    </a:p>
                    <a:p>
                      <a:pPr algn="ctr"/>
                      <a:r>
                        <a:rPr lang="en-US" sz="4800" b="1" dirty="0" err="1"/>
                        <a:t>n.s</a:t>
                      </a:r>
                      <a:r>
                        <a:rPr lang="en-US" sz="4800" b="1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800" b="1" dirty="0"/>
                    </a:p>
                    <a:p>
                      <a:pPr algn="ctr"/>
                      <a:r>
                        <a:rPr lang="en-US" sz="4800" b="1" dirty="0" err="1"/>
                        <a:t>n.s</a:t>
                      </a:r>
                      <a:r>
                        <a:rPr lang="en-US" sz="4800" b="1" dirty="0"/>
                        <a:t>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800" b="1" dirty="0"/>
                    </a:p>
                    <a:p>
                      <a:pPr algn="ctr"/>
                      <a:r>
                        <a:rPr lang="en-US" sz="4800" b="1" dirty="0" err="1"/>
                        <a:t>n.s</a:t>
                      </a:r>
                      <a:r>
                        <a:rPr lang="en-US" sz="4800" b="1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3884759"/>
                  </a:ext>
                </a:extLst>
              </a:tr>
              <a:tr h="2008802">
                <a:tc>
                  <a:txBody>
                    <a:bodyPr/>
                    <a:lstStyle/>
                    <a:p>
                      <a:pPr algn="ctr"/>
                      <a:endParaRPr lang="en-US" sz="4800" b="1" dirty="0"/>
                    </a:p>
                    <a:p>
                      <a:pPr algn="ctr"/>
                      <a:r>
                        <a:rPr lang="en-US" sz="4800" b="1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800" b="1" dirty="0"/>
                    </a:p>
                    <a:p>
                      <a:pPr algn="ctr"/>
                      <a:r>
                        <a:rPr lang="en-US" sz="4800" b="1" dirty="0">
                          <a:solidFill>
                            <a:srgbClr val="FF0000"/>
                          </a:solidFill>
                        </a:rPr>
                        <a:t>SIG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800" b="1" dirty="0"/>
                    </a:p>
                    <a:p>
                      <a:pPr algn="ctr"/>
                      <a:r>
                        <a:rPr lang="en-US" sz="4800" b="1" dirty="0" err="1"/>
                        <a:t>n.s</a:t>
                      </a:r>
                      <a:r>
                        <a:rPr lang="en-US" sz="4800" b="1" dirty="0"/>
                        <a:t>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800" b="1" dirty="0"/>
                    </a:p>
                    <a:p>
                      <a:pPr algn="ctr"/>
                      <a:r>
                        <a:rPr lang="en-US" sz="4800" b="1" dirty="0" err="1"/>
                        <a:t>n.s</a:t>
                      </a:r>
                      <a:r>
                        <a:rPr lang="en-US" sz="4800" b="1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689870"/>
                  </a:ext>
                </a:extLst>
              </a:tr>
              <a:tr h="2008802">
                <a:tc>
                  <a:txBody>
                    <a:bodyPr/>
                    <a:lstStyle/>
                    <a:p>
                      <a:pPr algn="ctr"/>
                      <a:endParaRPr lang="en-US" sz="4800" b="1" dirty="0"/>
                    </a:p>
                    <a:p>
                      <a:pPr algn="ctr"/>
                      <a:r>
                        <a:rPr lang="en-US" sz="4800" b="1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800" b="1" dirty="0"/>
                    </a:p>
                    <a:p>
                      <a:pPr algn="ctr"/>
                      <a:r>
                        <a:rPr lang="en-US" sz="4800" b="1" dirty="0" err="1"/>
                        <a:t>n.s</a:t>
                      </a:r>
                      <a:r>
                        <a:rPr lang="en-US" sz="4800" b="1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800" b="1" dirty="0"/>
                    </a:p>
                    <a:p>
                      <a:pPr algn="ctr"/>
                      <a:r>
                        <a:rPr lang="en-US" sz="4800" b="1" dirty="0">
                          <a:solidFill>
                            <a:srgbClr val="FF0000"/>
                          </a:solidFill>
                        </a:rPr>
                        <a:t>SIG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800" b="1" dirty="0"/>
                    </a:p>
                    <a:p>
                      <a:pPr algn="ctr"/>
                      <a:r>
                        <a:rPr lang="en-US" sz="4800" b="1" dirty="0" err="1"/>
                        <a:t>n.s</a:t>
                      </a:r>
                      <a:r>
                        <a:rPr lang="en-US" sz="4800" b="1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3804053"/>
                  </a:ext>
                </a:extLst>
              </a:tr>
              <a:tr h="2008802">
                <a:tc>
                  <a:txBody>
                    <a:bodyPr/>
                    <a:lstStyle/>
                    <a:p>
                      <a:pPr algn="ctr"/>
                      <a:endParaRPr lang="en-US" sz="4800" b="1" dirty="0"/>
                    </a:p>
                    <a:p>
                      <a:pPr algn="ctr"/>
                      <a:r>
                        <a:rPr lang="en-US" sz="4800" b="1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800" b="1" dirty="0"/>
                    </a:p>
                    <a:p>
                      <a:pPr algn="ctr"/>
                      <a:r>
                        <a:rPr lang="en-US" sz="4800" b="1" dirty="0" err="1"/>
                        <a:t>n.s</a:t>
                      </a:r>
                      <a:r>
                        <a:rPr lang="en-US" sz="4800" b="1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800" b="1" dirty="0"/>
                    </a:p>
                    <a:p>
                      <a:pPr algn="ctr"/>
                      <a:r>
                        <a:rPr lang="en-US" sz="4800" b="1" dirty="0" err="1"/>
                        <a:t>n.s</a:t>
                      </a:r>
                      <a:r>
                        <a:rPr lang="en-US" sz="4800" b="1" dirty="0"/>
                        <a:t>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800" b="1" dirty="0"/>
                    </a:p>
                    <a:p>
                      <a:pPr algn="ctr"/>
                      <a:r>
                        <a:rPr lang="en-US" sz="4800" b="1" dirty="0">
                          <a:solidFill>
                            <a:srgbClr val="FF0000"/>
                          </a:solidFill>
                        </a:rPr>
                        <a:t>SIG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1179307"/>
                  </a:ext>
                </a:extLst>
              </a:tr>
              <a:tr h="2008802">
                <a:tc>
                  <a:txBody>
                    <a:bodyPr/>
                    <a:lstStyle/>
                    <a:p>
                      <a:pPr algn="ctr"/>
                      <a:endParaRPr lang="en-US" sz="4800" b="1" dirty="0"/>
                    </a:p>
                    <a:p>
                      <a:pPr algn="ctr"/>
                      <a:r>
                        <a:rPr lang="en-US" sz="4800" b="1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800" b="1" dirty="0"/>
                    </a:p>
                    <a:p>
                      <a:pPr algn="ctr"/>
                      <a:r>
                        <a:rPr lang="en-US" sz="4800" b="1" dirty="0">
                          <a:solidFill>
                            <a:srgbClr val="FF0000"/>
                          </a:solidFill>
                        </a:rPr>
                        <a:t>SIG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800" b="1" dirty="0"/>
                    </a:p>
                    <a:p>
                      <a:pPr algn="ctr"/>
                      <a:r>
                        <a:rPr lang="en-US" sz="4800" b="1" dirty="0">
                          <a:solidFill>
                            <a:srgbClr val="FF0000"/>
                          </a:solidFill>
                        </a:rPr>
                        <a:t>SIG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800" b="1" dirty="0"/>
                    </a:p>
                    <a:p>
                      <a:pPr algn="ctr"/>
                      <a:r>
                        <a:rPr lang="en-US" sz="4800" b="1" dirty="0" err="1"/>
                        <a:t>n.s</a:t>
                      </a:r>
                      <a:r>
                        <a:rPr lang="en-US" sz="4800" b="1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1921332"/>
                  </a:ext>
                </a:extLst>
              </a:tr>
              <a:tr h="2008802">
                <a:tc>
                  <a:txBody>
                    <a:bodyPr/>
                    <a:lstStyle/>
                    <a:p>
                      <a:pPr algn="ctr"/>
                      <a:endParaRPr lang="en-US" sz="4800" b="1" dirty="0"/>
                    </a:p>
                    <a:p>
                      <a:pPr algn="ctr"/>
                      <a:r>
                        <a:rPr lang="en-US" sz="4800" b="1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800" b="1" dirty="0"/>
                    </a:p>
                    <a:p>
                      <a:pPr algn="ctr"/>
                      <a:r>
                        <a:rPr lang="en-US" sz="4800" b="1" dirty="0">
                          <a:solidFill>
                            <a:srgbClr val="FF0000"/>
                          </a:solidFill>
                        </a:rPr>
                        <a:t>SIG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800" b="1" dirty="0"/>
                    </a:p>
                    <a:p>
                      <a:pPr algn="ctr"/>
                      <a:r>
                        <a:rPr lang="en-US" sz="4800" b="1" dirty="0" err="1"/>
                        <a:t>n.s</a:t>
                      </a:r>
                      <a:r>
                        <a:rPr lang="en-US" sz="4800" b="1" dirty="0"/>
                        <a:t>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800" b="1" dirty="0"/>
                    </a:p>
                    <a:p>
                      <a:pPr algn="ctr"/>
                      <a:r>
                        <a:rPr lang="en-US" sz="4800" b="1" dirty="0">
                          <a:solidFill>
                            <a:srgbClr val="FF0000"/>
                          </a:solidFill>
                        </a:rPr>
                        <a:t>SIG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5472525"/>
                  </a:ext>
                </a:extLst>
              </a:tr>
              <a:tr h="2008802">
                <a:tc>
                  <a:txBody>
                    <a:bodyPr/>
                    <a:lstStyle/>
                    <a:p>
                      <a:pPr algn="ctr"/>
                      <a:endParaRPr lang="en-US" sz="4800" b="1" dirty="0"/>
                    </a:p>
                    <a:p>
                      <a:pPr algn="ctr"/>
                      <a:r>
                        <a:rPr lang="en-US" sz="4800" b="1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800" b="1" dirty="0"/>
                    </a:p>
                    <a:p>
                      <a:pPr algn="ctr"/>
                      <a:r>
                        <a:rPr lang="en-US" sz="4800" b="1" dirty="0" err="1"/>
                        <a:t>n.s</a:t>
                      </a:r>
                      <a:r>
                        <a:rPr lang="en-US" sz="4800" b="1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800" b="1" dirty="0"/>
                    </a:p>
                    <a:p>
                      <a:pPr algn="ctr"/>
                      <a:r>
                        <a:rPr lang="en-US" sz="4800" b="1" dirty="0">
                          <a:solidFill>
                            <a:srgbClr val="FF0000"/>
                          </a:solidFill>
                        </a:rPr>
                        <a:t>SIG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800" b="1" dirty="0"/>
                    </a:p>
                    <a:p>
                      <a:pPr algn="ctr"/>
                      <a:r>
                        <a:rPr lang="en-US" sz="4800" b="1" dirty="0">
                          <a:solidFill>
                            <a:srgbClr val="FF0000"/>
                          </a:solidFill>
                        </a:rPr>
                        <a:t>SIG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5749617"/>
                  </a:ext>
                </a:extLst>
              </a:tr>
              <a:tr h="2008802">
                <a:tc>
                  <a:txBody>
                    <a:bodyPr/>
                    <a:lstStyle/>
                    <a:p>
                      <a:pPr algn="ctr"/>
                      <a:endParaRPr lang="en-US" sz="4800" b="1" dirty="0"/>
                    </a:p>
                    <a:p>
                      <a:pPr algn="ctr"/>
                      <a:r>
                        <a:rPr lang="en-US" sz="4800" b="1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800" b="1" dirty="0"/>
                    </a:p>
                    <a:p>
                      <a:pPr algn="ctr"/>
                      <a:r>
                        <a:rPr lang="en-US" sz="4800" b="1" dirty="0">
                          <a:solidFill>
                            <a:srgbClr val="FF0000"/>
                          </a:solidFill>
                        </a:rPr>
                        <a:t>SIG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800" b="1" dirty="0"/>
                    </a:p>
                    <a:p>
                      <a:pPr algn="ctr"/>
                      <a:r>
                        <a:rPr lang="en-US" sz="4800" b="1" dirty="0">
                          <a:solidFill>
                            <a:srgbClr val="FF0000"/>
                          </a:solidFill>
                        </a:rPr>
                        <a:t>SIG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800" b="1" dirty="0"/>
                    </a:p>
                    <a:p>
                      <a:pPr algn="ctr"/>
                      <a:r>
                        <a:rPr lang="en-US" sz="4800" b="1" dirty="0">
                          <a:solidFill>
                            <a:srgbClr val="FF0000"/>
                          </a:solidFill>
                        </a:rPr>
                        <a:t>SIG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1323828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516347" y="265164"/>
            <a:ext cx="3208004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640" b="1" dirty="0">
                <a:latin typeface="Helvetica" panose="020B0604020202020204" pitchFamily="34" charset="0"/>
                <a:cs typeface="Helvetica" panose="020B0604020202020204" pitchFamily="34" charset="0"/>
              </a:rPr>
              <a:t>Learning to Detect Patterns in 2x2 Graphs</a:t>
            </a:r>
          </a:p>
          <a:p>
            <a:pPr algn="ctr"/>
            <a:r>
              <a:rPr lang="en-US" sz="5280" b="1" dirty="0">
                <a:latin typeface="Helvetica" panose="020B0604020202020204" pitchFamily="34" charset="0"/>
                <a:cs typeface="Helvetica" panose="020B0604020202020204" pitchFamily="34" charset="0"/>
              </a:rPr>
              <a:t>Nestor Matthews, Megan Broderick, Samantha Kozlowski </a:t>
            </a:r>
          </a:p>
          <a:p>
            <a:pPr algn="ctr"/>
            <a:r>
              <a:rPr lang="en-US" sz="5280" b="1" dirty="0">
                <a:latin typeface="Helvetica" panose="020B0604020202020204" pitchFamily="34" charset="0"/>
                <a:cs typeface="Helvetica" panose="020B0604020202020204" pitchFamily="34" charset="0"/>
              </a:rPr>
              <a:t>Department of Psychology, Denison University, Granville Ohio, USA</a:t>
            </a:r>
          </a:p>
        </p:txBody>
      </p:sp>
      <p:sp>
        <p:nvSpPr>
          <p:cNvPr id="9" name="Line 68"/>
          <p:cNvSpPr>
            <a:spLocks noChangeShapeType="1"/>
          </p:cNvSpPr>
          <p:nvPr/>
        </p:nvSpPr>
        <p:spPr bwMode="auto">
          <a:xfrm>
            <a:off x="0" y="3996960"/>
            <a:ext cx="43891200" cy="39929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9792" dirty="0"/>
          </a:p>
        </p:txBody>
      </p:sp>
      <p:sp>
        <p:nvSpPr>
          <p:cNvPr id="23" name="Rectangle 22"/>
          <p:cNvSpPr/>
          <p:nvPr/>
        </p:nvSpPr>
        <p:spPr>
          <a:xfrm>
            <a:off x="7551753" y="4191000"/>
            <a:ext cx="6643165" cy="14219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8640" b="1" dirty="0">
                <a:solidFill>
                  <a:srgbClr val="FF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Introduction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0790661" y="4191000"/>
            <a:ext cx="4184159" cy="14219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8640" b="1" dirty="0">
                <a:solidFill>
                  <a:srgbClr val="FF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Results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33466" y="5499080"/>
            <a:ext cx="2087393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320" dirty="0"/>
              <a:t>Prior studies on 2x2 graph comprehension had participants either "think aloud"</a:t>
            </a:r>
            <a:r>
              <a:rPr lang="en-US" sz="4320" baseline="30000" dirty="0"/>
              <a:t>(1,2)  </a:t>
            </a:r>
            <a:r>
              <a:rPr lang="en-US" sz="4320" dirty="0"/>
              <a:t>or </a:t>
            </a:r>
          </a:p>
          <a:p>
            <a:r>
              <a:rPr lang="en-US" sz="4320" dirty="0"/>
              <a:t>provide written descriptions</a:t>
            </a:r>
            <a:r>
              <a:rPr lang="en-US" sz="4320" baseline="30000" dirty="0"/>
              <a:t>(3)</a:t>
            </a:r>
            <a:r>
              <a:rPr lang="en-US" sz="4320" dirty="0"/>
              <a:t> about 2x2 main effects and interaction effects. Those methods privilege declarative knowledge (what can be stated). Here, we measured perceptual learning in 2x2 graph-pattern-detection using a trial-and-error task that does not require declarative knowledge.  </a:t>
            </a:r>
          </a:p>
        </p:txBody>
      </p:sp>
      <p:sp>
        <p:nvSpPr>
          <p:cNvPr id="44" name="Rectangle 43"/>
          <p:cNvSpPr/>
          <p:nvPr/>
        </p:nvSpPr>
        <p:spPr>
          <a:xfrm>
            <a:off x="8504738" y="8448526"/>
            <a:ext cx="4737194" cy="14219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8640" b="1" dirty="0">
                <a:solidFill>
                  <a:srgbClr val="FF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Methods</a:t>
            </a:r>
          </a:p>
        </p:txBody>
      </p:sp>
      <p:sp>
        <p:nvSpPr>
          <p:cNvPr id="48" name="Rectangle 47"/>
          <p:cNvSpPr/>
          <p:nvPr/>
        </p:nvSpPr>
        <p:spPr>
          <a:xfrm>
            <a:off x="29836874" y="25375178"/>
            <a:ext cx="6091732" cy="14219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8640" b="1" dirty="0">
                <a:solidFill>
                  <a:srgbClr val="FF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Discussion</a:t>
            </a:r>
          </a:p>
        </p:txBody>
      </p:sp>
      <p:sp>
        <p:nvSpPr>
          <p:cNvPr id="19" name="Line 68"/>
          <p:cNvSpPr>
            <a:spLocks noChangeShapeType="1"/>
          </p:cNvSpPr>
          <p:nvPr/>
        </p:nvSpPr>
        <p:spPr bwMode="auto">
          <a:xfrm flipH="1" flipV="1">
            <a:off x="21488400" y="4038600"/>
            <a:ext cx="0" cy="28557322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9792" dirty="0"/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BD33B608-F5FE-5BC8-F7FC-44302233188D}"/>
              </a:ext>
            </a:extLst>
          </p:cNvPr>
          <p:cNvSpPr txBox="1"/>
          <p:nvPr/>
        </p:nvSpPr>
        <p:spPr>
          <a:xfrm>
            <a:off x="314845" y="9699854"/>
            <a:ext cx="21244573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320" b="1" dirty="0">
                <a:solidFill>
                  <a:srgbClr val="0000FF"/>
                </a:solidFill>
              </a:rPr>
              <a:t>Participants: </a:t>
            </a:r>
            <a:r>
              <a:rPr lang="en-US" sz="4320" dirty="0"/>
              <a:t>58 students from an introductory psychology course completed the experiment.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682B8493-C2E0-AE08-254C-ABF427B84489}"/>
              </a:ext>
            </a:extLst>
          </p:cNvPr>
          <p:cNvSpPr txBox="1"/>
          <p:nvPr/>
        </p:nvSpPr>
        <p:spPr>
          <a:xfrm>
            <a:off x="311797" y="10619518"/>
            <a:ext cx="21244573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320" b="1" dirty="0">
                <a:solidFill>
                  <a:srgbClr val="0000FF"/>
                </a:solidFill>
              </a:rPr>
              <a:t>Stimuli: </a:t>
            </a:r>
            <a:r>
              <a:rPr lang="en-US" sz="4320" dirty="0"/>
              <a:t>The eight possible 2x2 graph patterns, shown as either line graphs </a:t>
            </a:r>
            <a:r>
              <a:rPr lang="en-US" sz="4320" i="1" u="sng" dirty="0"/>
              <a:t>or</a:t>
            </a:r>
            <a:r>
              <a:rPr lang="en-US" sz="4320" dirty="0"/>
              <a:t> bar graphs.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5DB69C37-5822-218B-FFF7-CF888F0CFA0F}"/>
              </a:ext>
            </a:extLst>
          </p:cNvPr>
          <p:cNvSpPr txBox="1"/>
          <p:nvPr/>
        </p:nvSpPr>
        <p:spPr>
          <a:xfrm>
            <a:off x="182140" y="31557478"/>
            <a:ext cx="21244573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320" b="1" dirty="0">
                <a:solidFill>
                  <a:srgbClr val="0000FF"/>
                </a:solidFill>
              </a:rPr>
              <a:t>Research Design: </a:t>
            </a:r>
            <a:r>
              <a:rPr lang="en-US" sz="4320" dirty="0"/>
              <a:t>3x2 </a:t>
            </a:r>
            <a:r>
              <a:rPr lang="en-US" sz="4320" dirty="0">
                <a:sym typeface="Wingdings" panose="05000000000000000000" pitchFamily="2" charset="2"/>
              </a:rPr>
              <a:t> </a:t>
            </a:r>
            <a:r>
              <a:rPr lang="en-US" sz="4320" i="1" dirty="0"/>
              <a:t>Target Factor </a:t>
            </a:r>
            <a:r>
              <a:rPr lang="en-US" sz="4320" dirty="0"/>
              <a:t>(“A”, “B”, “Interaction”) by </a:t>
            </a:r>
            <a:r>
              <a:rPr lang="en-US" sz="4320" i="1" dirty="0"/>
              <a:t>Graph Type </a:t>
            </a:r>
            <a:r>
              <a:rPr lang="en-US" sz="4320" dirty="0"/>
              <a:t>(Line versus Bar).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55363DA0-A1FC-B6AB-1EEB-D91DF803AE0E}"/>
              </a:ext>
            </a:extLst>
          </p:cNvPr>
          <p:cNvSpPr txBox="1"/>
          <p:nvPr/>
        </p:nvSpPr>
        <p:spPr>
          <a:xfrm>
            <a:off x="233465" y="29926850"/>
            <a:ext cx="21587587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320" b="1" dirty="0">
                <a:solidFill>
                  <a:srgbClr val="0000FF"/>
                </a:solidFill>
              </a:rPr>
              <a:t>Task: </a:t>
            </a:r>
            <a:r>
              <a:rPr lang="en-US" sz="4320" dirty="0"/>
              <a:t>Subjects classified 192 graphs into two initially unknown categories, </a:t>
            </a:r>
            <a:r>
              <a:rPr lang="en-US" sz="4320" i="1" u="sng" dirty="0"/>
              <a:t>Category “N”</a:t>
            </a:r>
            <a:r>
              <a:rPr lang="en-US" sz="4320" dirty="0"/>
              <a:t> vs </a:t>
            </a:r>
            <a:r>
              <a:rPr lang="en-US" sz="4320" i="1" u="sng" dirty="0"/>
              <a:t>Category “Y”;</a:t>
            </a:r>
            <a:r>
              <a:rPr lang="en-US" sz="4320" dirty="0"/>
              <a:t> these mapped to </a:t>
            </a:r>
            <a:r>
              <a:rPr lang="en-US" sz="4320" dirty="0" err="1"/>
              <a:t>n.s</a:t>
            </a:r>
            <a:r>
              <a:rPr lang="en-US" sz="4320" dirty="0"/>
              <a:t>. vs sig effects in one of 3 randomly assigned target factors.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E15A8DF-EB44-BC9F-AE2D-8BC86758E629}"/>
              </a:ext>
            </a:extLst>
          </p:cNvPr>
          <p:cNvSpPr txBox="1"/>
          <p:nvPr/>
        </p:nvSpPr>
        <p:spPr>
          <a:xfrm>
            <a:off x="32218027" y="5499080"/>
            <a:ext cx="11513155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320" dirty="0"/>
              <a:t>Line-graph superiority effect for Factor B, and for Interaction effects (each p&lt;0.001).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320" dirty="0"/>
              <a:t>Interaction-learning significantly exceeded Factor-A learning (p=0.009).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320" dirty="0"/>
              <a:t>Factor A generated 12 of the 18 subjects (p=0.003) who failed to perform above chance.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320" dirty="0"/>
              <a:t>Overall, sensitivity significantly exceeded specificity (median 90.1% vs 85.9%) (p=0.014).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320" dirty="0"/>
              <a:t>Pattern 8 performance &gt; Pattern 1 performance (median 87.5% vs 75%) (p=0.033).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A03DFD6F-8884-82A9-BA4E-9DFAC6711026}"/>
              </a:ext>
            </a:extLst>
          </p:cNvPr>
          <p:cNvSpPr txBox="1"/>
          <p:nvPr/>
        </p:nvSpPr>
        <p:spPr>
          <a:xfrm>
            <a:off x="30108256" y="17145578"/>
            <a:ext cx="531875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6000" b="1" dirty="0">
                <a:solidFill>
                  <a:srgbClr val="FF0000"/>
                </a:solidFill>
              </a:rPr>
              <a:t>Pattern Analysis</a:t>
            </a:r>
            <a:endParaRPr lang="en-US" sz="6000" dirty="0">
              <a:solidFill>
                <a:srgbClr val="FF0000"/>
              </a:solidFill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4F52BBD2-19E2-55DA-06D3-5DD79E5B4F0C}"/>
              </a:ext>
            </a:extLst>
          </p:cNvPr>
          <p:cNvSpPr txBox="1"/>
          <p:nvPr/>
        </p:nvSpPr>
        <p:spPr>
          <a:xfrm>
            <a:off x="21749447" y="26746200"/>
            <a:ext cx="22953656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dirty="0"/>
              <a:t>Our findings suggest significant biases in </a:t>
            </a:r>
            <a:r>
              <a:rPr lang="en-US" sz="4320" dirty="0">
                <a:highlight>
                  <a:srgbClr val="FFFF00"/>
                </a:highlight>
              </a:rPr>
              <a:t>ensemble perception</a:t>
            </a:r>
            <a:r>
              <a:rPr lang="en-US" sz="4320" dirty="0"/>
              <a:t> -the ability to extract summary </a:t>
            </a:r>
          </a:p>
          <a:p>
            <a:r>
              <a:rPr lang="en-US" sz="4320" dirty="0"/>
              <a:t>statistical information from groups of similar objects</a:t>
            </a:r>
            <a:r>
              <a:rPr lang="en-US" sz="4320" baseline="30000" dirty="0"/>
              <a:t>(4)</a:t>
            </a:r>
            <a:r>
              <a:rPr lang="en-US" sz="4320" dirty="0"/>
              <a:t>. Notably, flipping a significant main effect </a:t>
            </a:r>
          </a:p>
          <a:p>
            <a:r>
              <a:rPr lang="en-US" sz="4320" dirty="0"/>
              <a:t>from Factor A to Factor B while also switching the </a:t>
            </a:r>
            <a:r>
              <a:rPr lang="en-US" sz="4320" dirty="0">
                <a:highlight>
                  <a:srgbClr val="FFFF00"/>
                </a:highlight>
              </a:rPr>
              <a:t>data visualization</a:t>
            </a:r>
            <a:r>
              <a:rPr lang="en-US" sz="4320" dirty="0"/>
              <a:t> from bar graphs to line </a:t>
            </a:r>
          </a:p>
          <a:p>
            <a:r>
              <a:rPr lang="en-US" sz="4320" dirty="0"/>
              <a:t>graphs improved the median percent correct from 64.8% to 90.6%. Regarding </a:t>
            </a:r>
            <a:r>
              <a:rPr lang="en-US" sz="4320" dirty="0">
                <a:highlight>
                  <a:srgbClr val="FFFF00"/>
                </a:highlight>
              </a:rPr>
              <a:t>statistics education</a:t>
            </a:r>
            <a:r>
              <a:rPr lang="en-US" sz="4320" dirty="0"/>
              <a:t>,</a:t>
            </a:r>
          </a:p>
          <a:p>
            <a:r>
              <a:rPr lang="en-US" sz="4320" dirty="0"/>
              <a:t>our pattern analysis suggests a need for students to practice identifying </a:t>
            </a:r>
            <a:r>
              <a:rPr lang="en-US" sz="4320" i="1" dirty="0"/>
              <a:t>null effects</a:t>
            </a:r>
            <a:r>
              <a:rPr lang="en-US" sz="4320" dirty="0"/>
              <a:t> in 2x2 graphs.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BDB81C5A-A023-D1C9-8F4D-9E33C99D21FE}"/>
              </a:ext>
            </a:extLst>
          </p:cNvPr>
          <p:cNvSpPr txBox="1"/>
          <p:nvPr/>
        </p:nvSpPr>
        <p:spPr>
          <a:xfrm>
            <a:off x="39011802" y="3214586"/>
            <a:ext cx="1610505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dirty="0">
                <a:solidFill>
                  <a:schemeClr val="bg1">
                    <a:lumMod val="50000"/>
                  </a:schemeClr>
                </a:solidFill>
              </a:rPr>
              <a:t>Poster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D4885428-5B89-BD3A-F223-C22698A0F483}"/>
              </a:ext>
            </a:extLst>
          </p:cNvPr>
          <p:cNvSpPr txBox="1"/>
          <p:nvPr/>
        </p:nvSpPr>
        <p:spPr>
          <a:xfrm>
            <a:off x="2128339" y="3200400"/>
            <a:ext cx="4196261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320" dirty="0">
                <a:solidFill>
                  <a:schemeClr val="bg1">
                    <a:lumMod val="50000"/>
                  </a:schemeClr>
                </a:solidFill>
              </a:rPr>
              <a:t>Wanna Practice?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7A7CBB7B-624B-DDFC-900A-DF7B61C1B77E}"/>
              </a:ext>
            </a:extLst>
          </p:cNvPr>
          <p:cNvGrpSpPr/>
          <p:nvPr/>
        </p:nvGrpSpPr>
        <p:grpSpPr>
          <a:xfrm>
            <a:off x="22174200" y="12725400"/>
            <a:ext cx="21031200" cy="4334480"/>
            <a:chOff x="22174200" y="13182022"/>
            <a:chExt cx="21031200" cy="4334480"/>
          </a:xfrm>
        </p:grpSpPr>
        <p:pic>
          <p:nvPicPr>
            <p:cNvPr id="4" name="Picture 3" descr="A graph of different colored bars&#10;&#10;Description automatically generated">
              <a:extLst>
                <a:ext uri="{FF2B5EF4-FFF2-40B4-BE49-F238E27FC236}">
                  <a16:creationId xmlns:a16="http://schemas.microsoft.com/office/drawing/2014/main" id="{DEC66C98-0087-E2C4-C2E2-2C4F3A1B2E8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174200" y="13182022"/>
              <a:ext cx="6754168" cy="4334480"/>
            </a:xfrm>
            <a:prstGeom prst="rect">
              <a:avLst/>
            </a:prstGeom>
          </p:spPr>
        </p:pic>
        <p:pic>
          <p:nvPicPr>
            <p:cNvPr id="10" name="Picture 9" descr="A graph of different colored bars&#10;&#10;Description automatically generated">
              <a:extLst>
                <a:ext uri="{FF2B5EF4-FFF2-40B4-BE49-F238E27FC236}">
                  <a16:creationId xmlns:a16="http://schemas.microsoft.com/office/drawing/2014/main" id="{7F557D9F-9145-1AC0-8818-A75C15D2223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390551" y="13182022"/>
              <a:ext cx="6754168" cy="4334480"/>
            </a:xfrm>
            <a:prstGeom prst="rect">
              <a:avLst/>
            </a:prstGeom>
          </p:spPr>
        </p:pic>
        <p:pic>
          <p:nvPicPr>
            <p:cNvPr id="16" name="Picture 15" descr="A graph of different colored bars&#10;&#10;Description automatically generated">
              <a:extLst>
                <a:ext uri="{FF2B5EF4-FFF2-40B4-BE49-F238E27FC236}">
                  <a16:creationId xmlns:a16="http://schemas.microsoft.com/office/drawing/2014/main" id="{61DBA135-50A1-8E4A-CC33-6C470F67777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451232" y="13182022"/>
              <a:ext cx="6754168" cy="4334480"/>
            </a:xfrm>
            <a:prstGeom prst="rect">
              <a:avLst/>
            </a:prstGeom>
          </p:spPr>
        </p:pic>
      </p:grpSp>
      <p:pic>
        <p:nvPicPr>
          <p:cNvPr id="30" name="Picture 29" descr="A graph of a line graph&#10;&#10;Description automatically generated with medium confidence">
            <a:extLst>
              <a:ext uri="{FF2B5EF4-FFF2-40B4-BE49-F238E27FC236}">
                <a16:creationId xmlns:a16="http://schemas.microsoft.com/office/drawing/2014/main" id="{E3E1BED1-7C1E-F4E4-15EB-46230DA09E2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7747" y="5499080"/>
            <a:ext cx="10120280" cy="6494679"/>
          </a:xfrm>
          <a:prstGeom prst="rect">
            <a:avLst/>
          </a:prstGeom>
        </p:spPr>
      </p:pic>
      <p:grpSp>
        <p:nvGrpSpPr>
          <p:cNvPr id="59" name="Group 58">
            <a:extLst>
              <a:ext uri="{FF2B5EF4-FFF2-40B4-BE49-F238E27FC236}">
                <a16:creationId xmlns:a16="http://schemas.microsoft.com/office/drawing/2014/main" id="{E23A1676-09DA-B60D-4D5E-7A32EA9C9477}"/>
              </a:ext>
            </a:extLst>
          </p:cNvPr>
          <p:cNvGrpSpPr/>
          <p:nvPr/>
        </p:nvGrpSpPr>
        <p:grpSpPr>
          <a:xfrm>
            <a:off x="21869400" y="18178920"/>
            <a:ext cx="21564600" cy="7041773"/>
            <a:chOff x="21869400" y="18711742"/>
            <a:chExt cx="21564600" cy="7041773"/>
          </a:xfrm>
        </p:grpSpPr>
        <p:pic>
          <p:nvPicPr>
            <p:cNvPr id="37" name="Picture 36" descr="A graph of different colored bars&#10;&#10;Description automatically generated">
              <a:extLst>
                <a:ext uri="{FF2B5EF4-FFF2-40B4-BE49-F238E27FC236}">
                  <a16:creationId xmlns:a16="http://schemas.microsoft.com/office/drawing/2014/main" id="{C712253B-D6D7-3333-51BE-0650FC261CA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869400" y="18711742"/>
              <a:ext cx="5221224" cy="3350715"/>
            </a:xfrm>
            <a:prstGeom prst="rect">
              <a:avLst/>
            </a:prstGeom>
          </p:spPr>
        </p:pic>
        <p:pic>
          <p:nvPicPr>
            <p:cNvPr id="40" name="Picture 39" descr="A graph of different colored bars&#10;&#10;Description automatically generated with medium confidence">
              <a:extLst>
                <a:ext uri="{FF2B5EF4-FFF2-40B4-BE49-F238E27FC236}">
                  <a16:creationId xmlns:a16="http://schemas.microsoft.com/office/drawing/2014/main" id="{536B23A9-F0D7-5114-EC15-F2317A56BC56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316176" y="18711742"/>
              <a:ext cx="5221224" cy="3350715"/>
            </a:xfrm>
            <a:prstGeom prst="rect">
              <a:avLst/>
            </a:prstGeom>
          </p:spPr>
        </p:pic>
        <p:pic>
          <p:nvPicPr>
            <p:cNvPr id="42" name="Picture 41" descr="A graph of different colored bars&#10;&#10;Description automatically generated">
              <a:extLst>
                <a:ext uri="{FF2B5EF4-FFF2-40B4-BE49-F238E27FC236}">
                  <a16:creationId xmlns:a16="http://schemas.microsoft.com/office/drawing/2014/main" id="{10DDB843-FDCB-0652-9013-7EB4B41BC996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802576" y="18711742"/>
              <a:ext cx="5221224" cy="3350715"/>
            </a:xfrm>
            <a:prstGeom prst="rect">
              <a:avLst/>
            </a:prstGeom>
          </p:spPr>
        </p:pic>
        <p:pic>
          <p:nvPicPr>
            <p:cNvPr id="46" name="Picture 45" descr="A graph of different colored bars&#10;&#10;Description automatically generated">
              <a:extLst>
                <a:ext uri="{FF2B5EF4-FFF2-40B4-BE49-F238E27FC236}">
                  <a16:creationId xmlns:a16="http://schemas.microsoft.com/office/drawing/2014/main" id="{E3A6DF9E-FA76-0DBE-50E3-5146CAA00230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212776" y="18711742"/>
              <a:ext cx="5221224" cy="3350715"/>
            </a:xfrm>
            <a:prstGeom prst="rect">
              <a:avLst/>
            </a:prstGeom>
          </p:spPr>
        </p:pic>
        <p:pic>
          <p:nvPicPr>
            <p:cNvPr id="49" name="Picture 48" descr="A graph of different colored bars&#10;&#10;Description automatically generated">
              <a:extLst>
                <a:ext uri="{FF2B5EF4-FFF2-40B4-BE49-F238E27FC236}">
                  <a16:creationId xmlns:a16="http://schemas.microsoft.com/office/drawing/2014/main" id="{7C98BD78-16EB-8753-E379-A6963E70779F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869400" y="22402800"/>
              <a:ext cx="5221224" cy="3350715"/>
            </a:xfrm>
            <a:prstGeom prst="rect">
              <a:avLst/>
            </a:prstGeom>
          </p:spPr>
        </p:pic>
        <p:pic>
          <p:nvPicPr>
            <p:cNvPr id="51" name="Picture 50" descr="A graph of different colored bars&#10;&#10;Description automatically generated">
              <a:extLst>
                <a:ext uri="{FF2B5EF4-FFF2-40B4-BE49-F238E27FC236}">
                  <a16:creationId xmlns:a16="http://schemas.microsoft.com/office/drawing/2014/main" id="{22E4E0FD-B179-6D19-3756-DF3D1099433D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316176" y="22402800"/>
              <a:ext cx="5221224" cy="3350715"/>
            </a:xfrm>
            <a:prstGeom prst="rect">
              <a:avLst/>
            </a:prstGeom>
          </p:spPr>
        </p:pic>
        <p:pic>
          <p:nvPicPr>
            <p:cNvPr id="53" name="Picture 52" descr="A graph of different colored bars&#10;&#10;Description automatically generated">
              <a:extLst>
                <a:ext uri="{FF2B5EF4-FFF2-40B4-BE49-F238E27FC236}">
                  <a16:creationId xmlns:a16="http://schemas.microsoft.com/office/drawing/2014/main" id="{8CD24D68-D6ED-133D-C16A-A19822EAB7CC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802576" y="22402800"/>
              <a:ext cx="5221224" cy="3350715"/>
            </a:xfrm>
            <a:prstGeom prst="rect">
              <a:avLst/>
            </a:prstGeom>
          </p:spPr>
        </p:pic>
        <p:pic>
          <p:nvPicPr>
            <p:cNvPr id="55" name="Picture 54" descr="A graph of different colored bars&#10;&#10;Description automatically generated">
              <a:extLst>
                <a:ext uri="{FF2B5EF4-FFF2-40B4-BE49-F238E27FC236}">
                  <a16:creationId xmlns:a16="http://schemas.microsoft.com/office/drawing/2014/main" id="{124F453D-6D69-84DD-DFE3-2A2442165983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212776" y="22402800"/>
              <a:ext cx="5221224" cy="3350715"/>
            </a:xfrm>
            <a:prstGeom prst="rect">
              <a:avLst/>
            </a:prstGeom>
          </p:spPr>
        </p:pic>
      </p:grpSp>
      <p:sp>
        <p:nvSpPr>
          <p:cNvPr id="56" name="Rectangle 55">
            <a:extLst>
              <a:ext uri="{FF2B5EF4-FFF2-40B4-BE49-F238E27FC236}">
                <a16:creationId xmlns:a16="http://schemas.microsoft.com/office/drawing/2014/main" id="{5B374826-9FAB-120E-17D0-8611CD393936}"/>
              </a:ext>
            </a:extLst>
          </p:cNvPr>
          <p:cNvSpPr/>
          <p:nvPr/>
        </p:nvSpPr>
        <p:spPr>
          <a:xfrm>
            <a:off x="29958018" y="30022800"/>
            <a:ext cx="6154250" cy="14219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8640" b="1" dirty="0">
                <a:solidFill>
                  <a:srgbClr val="FF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References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94FB01FB-6D55-E01C-3C63-3F0AD01E6EAD}"/>
              </a:ext>
            </a:extLst>
          </p:cNvPr>
          <p:cNvSpPr txBox="1"/>
          <p:nvPr/>
        </p:nvSpPr>
        <p:spPr>
          <a:xfrm>
            <a:off x="22341840" y="31444728"/>
            <a:ext cx="19273225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dirty="0"/>
              <a:t>(1) PMID: 23516801; (2) PMID: 26579052; (3) PMID: 25164403; (4) PMID: 28892638. </a:t>
            </a:r>
          </a:p>
        </p:txBody>
      </p:sp>
      <p:pic>
        <p:nvPicPr>
          <p:cNvPr id="63" name="Picture 62" descr="A grey rectangular object with a white stripe&#10;&#10;Description automatically generated">
            <a:extLst>
              <a:ext uri="{FF2B5EF4-FFF2-40B4-BE49-F238E27FC236}">
                <a16:creationId xmlns:a16="http://schemas.microsoft.com/office/drawing/2014/main" id="{823DBF4B-D4EA-83CD-F854-F74A93BB7627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70038" y="13530074"/>
            <a:ext cx="2313992" cy="1828800"/>
          </a:xfrm>
          <a:prstGeom prst="rect">
            <a:avLst/>
          </a:prstGeom>
        </p:spPr>
      </p:pic>
      <p:pic>
        <p:nvPicPr>
          <p:cNvPr id="67" name="Picture 66" descr="A black and white rectangular object&#10;&#10;Description automatically generated">
            <a:extLst>
              <a:ext uri="{FF2B5EF4-FFF2-40B4-BE49-F238E27FC236}">
                <a16:creationId xmlns:a16="http://schemas.microsoft.com/office/drawing/2014/main" id="{E6E15F50-BE9C-C05E-8E6D-D2A9EAC80B56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02200" y="13530074"/>
            <a:ext cx="2313992" cy="1828800"/>
          </a:xfrm>
          <a:prstGeom prst="rect">
            <a:avLst/>
          </a:prstGeom>
        </p:spPr>
      </p:pic>
      <p:pic>
        <p:nvPicPr>
          <p:cNvPr id="72" name="Picture 71" descr="A black and white striped stick&#10;&#10;Description automatically generated">
            <a:extLst>
              <a:ext uri="{FF2B5EF4-FFF2-40B4-BE49-F238E27FC236}">
                <a16:creationId xmlns:a16="http://schemas.microsoft.com/office/drawing/2014/main" id="{4FEF7E99-9F52-8EAE-598C-9DBD3867F5F8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70038" y="15590100"/>
            <a:ext cx="2313992" cy="1828800"/>
          </a:xfrm>
          <a:prstGeom prst="rect">
            <a:avLst/>
          </a:prstGeom>
        </p:spPr>
      </p:pic>
      <p:pic>
        <p:nvPicPr>
          <p:cNvPr id="79" name="Picture 78" descr="A black and white bar chart&#10;&#10;Description automatically generated">
            <a:extLst>
              <a:ext uri="{FF2B5EF4-FFF2-40B4-BE49-F238E27FC236}">
                <a16:creationId xmlns:a16="http://schemas.microsoft.com/office/drawing/2014/main" id="{D1F6FC91-ACC6-DA63-01D8-11C443694965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02200" y="15590100"/>
            <a:ext cx="2313992" cy="1828800"/>
          </a:xfrm>
          <a:prstGeom prst="rect">
            <a:avLst/>
          </a:prstGeom>
        </p:spPr>
      </p:pic>
      <p:pic>
        <p:nvPicPr>
          <p:cNvPr id="82" name="Picture 81" descr="A grey square with white lines&#10;&#10;Description automatically generated">
            <a:extLst>
              <a:ext uri="{FF2B5EF4-FFF2-40B4-BE49-F238E27FC236}">
                <a16:creationId xmlns:a16="http://schemas.microsoft.com/office/drawing/2014/main" id="{319D7AAF-8737-1ADF-1BE6-AA788F372777}"/>
              </a:ext>
            </a:extLst>
          </p:cNvPr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70038" y="17568843"/>
            <a:ext cx="2313992" cy="1828800"/>
          </a:xfrm>
          <a:prstGeom prst="rect">
            <a:avLst/>
          </a:prstGeom>
        </p:spPr>
      </p:pic>
      <p:pic>
        <p:nvPicPr>
          <p:cNvPr id="84" name="Picture 83" descr="A graph of black and white bars&#10;&#10;Description automatically generated">
            <a:extLst>
              <a:ext uri="{FF2B5EF4-FFF2-40B4-BE49-F238E27FC236}">
                <a16:creationId xmlns:a16="http://schemas.microsoft.com/office/drawing/2014/main" id="{6975E731-80D0-F875-2154-CDAEC675F18A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02200" y="17568843"/>
            <a:ext cx="2313992" cy="1828800"/>
          </a:xfrm>
          <a:prstGeom prst="rect">
            <a:avLst/>
          </a:prstGeom>
        </p:spPr>
      </p:pic>
      <p:pic>
        <p:nvPicPr>
          <p:cNvPr id="86" name="Picture 85" descr="A black and white cross&#10;&#10;Description automatically generated">
            <a:extLst>
              <a:ext uri="{FF2B5EF4-FFF2-40B4-BE49-F238E27FC236}">
                <a16:creationId xmlns:a16="http://schemas.microsoft.com/office/drawing/2014/main" id="{1146E809-CB00-68DA-1EFA-6703E4B35151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70038" y="19565726"/>
            <a:ext cx="2313992" cy="1828800"/>
          </a:xfrm>
          <a:prstGeom prst="rect">
            <a:avLst/>
          </a:prstGeom>
        </p:spPr>
      </p:pic>
      <p:pic>
        <p:nvPicPr>
          <p:cNvPr id="88" name="Picture 87" descr="A black and white bar graph&#10;&#10;Description automatically generated">
            <a:extLst>
              <a:ext uri="{FF2B5EF4-FFF2-40B4-BE49-F238E27FC236}">
                <a16:creationId xmlns:a16="http://schemas.microsoft.com/office/drawing/2014/main" id="{A280112E-6308-EB9A-1372-9EA868DB1760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02200" y="19566721"/>
            <a:ext cx="2313992" cy="1828800"/>
          </a:xfrm>
          <a:prstGeom prst="rect">
            <a:avLst/>
          </a:prstGeom>
        </p:spPr>
      </p:pic>
      <p:pic>
        <p:nvPicPr>
          <p:cNvPr id="90" name="Picture 89" descr="A black line on a gray background&#10;&#10;Description automatically generated">
            <a:extLst>
              <a:ext uri="{FF2B5EF4-FFF2-40B4-BE49-F238E27FC236}">
                <a16:creationId xmlns:a16="http://schemas.microsoft.com/office/drawing/2014/main" id="{A290B08C-FF78-D3AB-524C-AF5445D5F503}"/>
              </a:ext>
            </a:extLst>
          </p:cNvPr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70038" y="21578180"/>
            <a:ext cx="2313992" cy="1828800"/>
          </a:xfrm>
          <a:prstGeom prst="rect">
            <a:avLst/>
          </a:prstGeom>
        </p:spPr>
      </p:pic>
      <p:pic>
        <p:nvPicPr>
          <p:cNvPr id="94" name="Picture 93" descr="A graph of black and white bars&#10;&#10;Description automatically generated">
            <a:extLst>
              <a:ext uri="{FF2B5EF4-FFF2-40B4-BE49-F238E27FC236}">
                <a16:creationId xmlns:a16="http://schemas.microsoft.com/office/drawing/2014/main" id="{F7623FE7-68EA-CBFE-FA62-682B4DA56985}"/>
              </a:ext>
            </a:extLst>
          </p:cNvPr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02200" y="21584500"/>
            <a:ext cx="2313992" cy="1828800"/>
          </a:xfrm>
          <a:prstGeom prst="rect">
            <a:avLst/>
          </a:prstGeom>
        </p:spPr>
      </p:pic>
      <p:pic>
        <p:nvPicPr>
          <p:cNvPr id="97" name="Picture 96" descr="A black and white line&#10;&#10;Description automatically generated">
            <a:extLst>
              <a:ext uri="{FF2B5EF4-FFF2-40B4-BE49-F238E27FC236}">
                <a16:creationId xmlns:a16="http://schemas.microsoft.com/office/drawing/2014/main" id="{F3C2A395-FB33-F26A-73DD-AAA114B1D0E8}"/>
              </a:ext>
            </a:extLst>
          </p:cNvPr>
          <p:cNvPicPr>
            <a:picLocks noChangeAspect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70038" y="23577008"/>
            <a:ext cx="2313992" cy="1828800"/>
          </a:xfrm>
          <a:prstGeom prst="rect">
            <a:avLst/>
          </a:prstGeom>
        </p:spPr>
      </p:pic>
      <p:pic>
        <p:nvPicPr>
          <p:cNvPr id="101" name="Picture 100" descr="A graph showing different colored squares&#10;&#10;Description automatically generated with medium confidence">
            <a:extLst>
              <a:ext uri="{FF2B5EF4-FFF2-40B4-BE49-F238E27FC236}">
                <a16:creationId xmlns:a16="http://schemas.microsoft.com/office/drawing/2014/main" id="{DB84FE58-7FA3-35E7-4CD3-DEC3C764F2D0}"/>
              </a:ext>
            </a:extLst>
          </p:cNvPr>
          <p:cNvPicPr>
            <a:picLocks noChangeAspect="1"/>
          </p:cNvPicPr>
          <p:nvPr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02200" y="23580214"/>
            <a:ext cx="2313992" cy="1828800"/>
          </a:xfrm>
          <a:prstGeom prst="rect">
            <a:avLst/>
          </a:prstGeom>
        </p:spPr>
      </p:pic>
      <p:pic>
        <p:nvPicPr>
          <p:cNvPr id="103" name="Picture 102" descr="A white dotted line on a gray background&#10;&#10;Description automatically generated">
            <a:extLst>
              <a:ext uri="{FF2B5EF4-FFF2-40B4-BE49-F238E27FC236}">
                <a16:creationId xmlns:a16="http://schemas.microsoft.com/office/drawing/2014/main" id="{EE5ED5C1-A320-24B1-AAEF-E01E28CE56E3}"/>
              </a:ext>
            </a:extLst>
          </p:cNvPr>
          <p:cNvPicPr>
            <a:picLocks noChangeAspect="1"/>
          </p:cNvPicPr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70038" y="25596531"/>
            <a:ext cx="2313992" cy="1828800"/>
          </a:xfrm>
          <a:prstGeom prst="rect">
            <a:avLst/>
          </a:prstGeom>
        </p:spPr>
      </p:pic>
      <p:pic>
        <p:nvPicPr>
          <p:cNvPr id="107" name="Picture 106" descr="A black and white graph&#10;&#10;Description automatically generated">
            <a:extLst>
              <a:ext uri="{FF2B5EF4-FFF2-40B4-BE49-F238E27FC236}">
                <a16:creationId xmlns:a16="http://schemas.microsoft.com/office/drawing/2014/main" id="{407BD511-91C9-FF3F-6179-A39F3997FB6B}"/>
              </a:ext>
            </a:extLst>
          </p:cNvPr>
          <p:cNvPicPr>
            <a:picLocks noChangeAspect="1"/>
          </p:cNvPicPr>
          <p:nvPr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02200" y="25596531"/>
            <a:ext cx="2313992" cy="1828800"/>
          </a:xfrm>
          <a:prstGeom prst="rect">
            <a:avLst/>
          </a:prstGeom>
        </p:spPr>
      </p:pic>
      <p:pic>
        <p:nvPicPr>
          <p:cNvPr id="109" name="Picture 108" descr="A white dotted line on a gray background&#10;&#10;Description automatically generated">
            <a:extLst>
              <a:ext uri="{FF2B5EF4-FFF2-40B4-BE49-F238E27FC236}">
                <a16:creationId xmlns:a16="http://schemas.microsoft.com/office/drawing/2014/main" id="{2506A7C2-759A-0CED-E7D5-ED875EB61A6D}"/>
              </a:ext>
            </a:extLst>
          </p:cNvPr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70038" y="27617355"/>
            <a:ext cx="2313992" cy="1828800"/>
          </a:xfrm>
          <a:prstGeom prst="rect">
            <a:avLst/>
          </a:prstGeom>
        </p:spPr>
      </p:pic>
      <p:pic>
        <p:nvPicPr>
          <p:cNvPr id="111" name="Picture 110" descr="A white and black rectangles&#10;&#10;Description automatically generated">
            <a:extLst>
              <a:ext uri="{FF2B5EF4-FFF2-40B4-BE49-F238E27FC236}">
                <a16:creationId xmlns:a16="http://schemas.microsoft.com/office/drawing/2014/main" id="{540FDCCD-A233-013B-897B-AF2EC1C5EA27}"/>
              </a:ext>
            </a:extLst>
          </p:cNvPr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98571" y="27612848"/>
            <a:ext cx="2313992" cy="1828800"/>
          </a:xfrm>
          <a:prstGeom prst="rect">
            <a:avLst/>
          </a:prstGeom>
        </p:spPr>
      </p:pic>
      <p:pic>
        <p:nvPicPr>
          <p:cNvPr id="113" name="Picture 112" descr="A qr code with a white background&#10;&#10;Description automatically generated">
            <a:extLst>
              <a:ext uri="{FF2B5EF4-FFF2-40B4-BE49-F238E27FC236}">
                <a16:creationId xmlns:a16="http://schemas.microsoft.com/office/drawing/2014/main" id="{306510A8-CBD3-C8DE-86CE-B55D4178D55A}"/>
              </a:ext>
            </a:extLst>
          </p:cNvPr>
          <p:cNvPicPr>
            <a:picLocks noChangeAspect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7168" y="73152"/>
            <a:ext cx="3227832" cy="3227832"/>
          </a:xfrm>
          <a:prstGeom prst="rect">
            <a:avLst/>
          </a:prstGeom>
        </p:spPr>
      </p:pic>
      <p:pic>
        <p:nvPicPr>
          <p:cNvPr id="3" name="Picture 2" descr="A qr code with a white background&#10;&#10;Description automatically generated">
            <a:extLst>
              <a:ext uri="{FF2B5EF4-FFF2-40B4-BE49-F238E27FC236}">
                <a16:creationId xmlns:a16="http://schemas.microsoft.com/office/drawing/2014/main" id="{1C64EDBC-9F2F-2AF8-47A7-9B26DB42571C}"/>
              </a:ext>
            </a:extLst>
          </p:cNvPr>
          <p:cNvPicPr>
            <a:picLocks noChangeAspect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03632" y="73152"/>
            <a:ext cx="3227832" cy="3227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8165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3390</TotalTime>
  <Words>474</Words>
  <Application>Microsoft Office PowerPoint</Application>
  <PresentationFormat>Custom</PresentationFormat>
  <Paragraphs>102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Helvetica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Nestor Matthews</cp:lastModifiedBy>
  <cp:revision>89</cp:revision>
  <dcterms:created xsi:type="dcterms:W3CDTF">2013-12-22T15:23:10Z</dcterms:created>
  <dcterms:modified xsi:type="dcterms:W3CDTF">2024-05-13T21:43:16Z</dcterms:modified>
</cp:coreProperties>
</file>